
<file path=[Content_Types].xml><?xml version="1.0" encoding="utf-8"?>
<Types xmlns="http://schemas.openxmlformats.org/package/2006/content-types">
  <Default Extension="bin" ContentType="application/vnd.openxmlformats-officedocument.oleObject"/>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66" r:id="rId5"/>
    <p:sldId id="257" r:id="rId6"/>
    <p:sldId id="273" r:id="rId7"/>
    <p:sldId id="267" r:id="rId8"/>
    <p:sldId id="268" r:id="rId9"/>
    <p:sldId id="269" r:id="rId10"/>
    <p:sldId id="270" r:id="rId11"/>
    <p:sldId id="271" r:id="rId12"/>
    <p:sldId id="272" r:id="rId13"/>
    <p:sldId id="277" r:id="rId14"/>
    <p:sldId id="274" r:id="rId15"/>
    <p:sldId id="27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A32E68-61E5-4125-B578-8D0CFF4F735F}" v="5" dt="2023-11-23T09:04:22.265"/>
    <p1510:client id="{196E3ADF-07BD-4B80-A4B6-24231257F4F0}" v="11" dt="2023-11-23T16:26:16.975"/>
    <p1510:client id="{32FF40CA-ACC9-4C35-B341-CC15BD55A2F2}" v="4" dt="2023-12-04T07:13:16.815"/>
    <p1510:client id="{44BEB7FD-2480-4686-B3EC-017509450D33}" v="1" dt="2023-11-23T08:49:48.944"/>
    <p1510:client id="{94458F12-7DA4-4B3D-9A61-846F6814A171}" v="7" dt="2023-11-30T17:21:34.438"/>
    <p1510:client id="{AAF145FB-E8C1-45BC-BDE7-71D9E09B6DBD}" v="96" dt="2023-11-24T06:51:52.852"/>
    <p1510:client id="{CBF25B1E-4161-41D0-8E95-9BF3DAD07699}" v="28" dt="2023-12-01T05:04:20.191"/>
    <p1510:client id="{D89A5F75-5E05-4192-8A5D-004D428D1E8D}" v="13" dt="2023-11-24T04:12:55.9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image1.jpeg>
</file>

<file path=ppt/media/image2.wmf>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12/10/2023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12/10/2023</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AC80CA-06EA-4D97-A1EC-F2A229B592C4}" type="datetime1">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A60CC4-6CA2-4A99-B83B-711E420D000E}" type="datetime1">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B41ED8-AC2E-4560-8CC9-E6292DDF25B6}" type="datetime1">
              <a:rPr lang="en-US" smtClean="0"/>
              <a:t>12/10/2023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12/10/2023</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A4E9B6-2EC2-45E6-A437-DCC674AAC4AF}" type="datetime1">
              <a:rPr lang="en-US" smtClean="0"/>
              <a:t>12/10/2023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F2D4FF3-940D-4DDE-86D8-82D5A8663636}" type="datetime1">
              <a:rPr lang="en-US" smtClean="0"/>
              <a:t>12/10/2023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4955261-7117-41BB-BB79-8C1909625493}" type="datetime1">
              <a:rPr lang="en-US" smtClean="0"/>
              <a:t>12/10/2023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12/10/2023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12/10/2023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12/10/2023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12/10/2023</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60168"/>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307081" y="4650509"/>
            <a:ext cx="5268177" cy="1086237"/>
          </a:xfrm>
        </p:spPr>
        <p:txBody>
          <a:bodyPr>
            <a:noAutofit/>
          </a:bodyPr>
          <a:lstStyle/>
          <a:p>
            <a:pPr algn="l"/>
            <a:r>
              <a:rPr lang="en-US" sz="3200">
                <a:solidFill>
                  <a:srgbClr val="D1D5DB"/>
                </a:solidFill>
                <a:ea typeface="+mj-lt"/>
                <a:cs typeface="+mj-lt"/>
              </a:rPr>
              <a:t>App Installation and Memory Utilization in Different Phone Models</a:t>
            </a:r>
            <a:endParaRPr lang="en-US" sz="3200"/>
          </a:p>
        </p:txBody>
      </p:sp>
      <p:sp>
        <p:nvSpPr>
          <p:cNvPr id="3" name="TextBox 2">
            <a:extLst>
              <a:ext uri="{FF2B5EF4-FFF2-40B4-BE49-F238E27FC236}">
                <a16:creationId xmlns:a16="http://schemas.microsoft.com/office/drawing/2014/main" id="{F6D71C36-E654-C158-DD63-4339FD708B7C}"/>
              </a:ext>
            </a:extLst>
          </p:cNvPr>
          <p:cNvSpPr txBox="1"/>
          <p:nvPr/>
        </p:nvSpPr>
        <p:spPr>
          <a:xfrm>
            <a:off x="4724400" y="3200400"/>
            <a:ext cx="27432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D1D5DB"/>
                </a:solidFill>
                <a:latin typeface="Söhne"/>
              </a:rPr>
              <a:t>App Installation and Memory Utilization in Different Phone Models</a:t>
            </a:r>
            <a:endParaRPr lang="en-US"/>
          </a:p>
        </p:txBody>
      </p:sp>
    </p:spTree>
    <p:extLst>
      <p:ext uri="{BB962C8B-B14F-4D97-AF65-F5344CB8AC3E}">
        <p14:creationId xmlns:p14="http://schemas.microsoft.com/office/powerpoint/2010/main" val="745576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circle(in)">
                                      <p:cBhvr>
                                        <p:cTn id="7" dur="2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2497F-72C8-E9EA-2C3F-6BE8A5F74EF7}"/>
              </a:ext>
            </a:extLst>
          </p:cNvPr>
          <p:cNvSpPr>
            <a:spLocks noGrp="1"/>
          </p:cNvSpPr>
          <p:nvPr>
            <p:ph type="title"/>
          </p:nvPr>
        </p:nvSpPr>
        <p:spPr/>
        <p:txBody>
          <a:bodyPr/>
          <a:lstStyle/>
          <a:p>
            <a:r>
              <a:rPr lang="en-US"/>
              <a:t>CODE :-</a:t>
            </a:r>
            <a:endParaRPr lang="en-IN"/>
          </a:p>
        </p:txBody>
      </p:sp>
      <p:graphicFrame>
        <p:nvGraphicFramePr>
          <p:cNvPr id="5" name="Object 4">
            <a:extLst>
              <a:ext uri="{FF2B5EF4-FFF2-40B4-BE49-F238E27FC236}">
                <a16:creationId xmlns:a16="http://schemas.microsoft.com/office/drawing/2014/main" id="{D540481F-7803-C1E1-0075-11BFCAE3C884}"/>
              </a:ext>
            </a:extLst>
          </p:cNvPr>
          <p:cNvGraphicFramePr>
            <a:graphicFrameLocks noChangeAspect="1"/>
          </p:cNvGraphicFramePr>
          <p:nvPr>
            <p:extLst>
              <p:ext uri="{D42A27DB-BD31-4B8C-83A1-F6EECF244321}">
                <p14:modId xmlns:p14="http://schemas.microsoft.com/office/powerpoint/2010/main" val="2791538282"/>
              </p:ext>
            </p:extLst>
          </p:nvPr>
        </p:nvGraphicFramePr>
        <p:xfrm>
          <a:off x="3529781" y="2152036"/>
          <a:ext cx="5132438" cy="1986116"/>
        </p:xfrm>
        <a:graphic>
          <a:graphicData uri="http://schemas.openxmlformats.org/presentationml/2006/ole">
            <mc:AlternateContent xmlns:mc="http://schemas.openxmlformats.org/markup-compatibility/2006">
              <mc:Choice xmlns:v="urn:schemas-microsoft-com:vml" Requires="v">
                <p:oleObj name="Packager Shell Object" showAsIcon="1" r:id="rId2" imgW="1406160" imgH="439560" progId="Package">
                  <p:embed/>
                </p:oleObj>
              </mc:Choice>
              <mc:Fallback>
                <p:oleObj name="Packager Shell Object" showAsIcon="1" r:id="rId2" imgW="1406160" imgH="439560" progId="Package">
                  <p:embed/>
                  <p:pic>
                    <p:nvPicPr>
                      <p:cNvPr id="5" name="Object 4">
                        <a:extLst>
                          <a:ext uri="{FF2B5EF4-FFF2-40B4-BE49-F238E27FC236}">
                            <a16:creationId xmlns:a16="http://schemas.microsoft.com/office/drawing/2014/main" id="{D540481F-7803-C1E1-0075-11BFCAE3C884}"/>
                          </a:ext>
                        </a:extLst>
                      </p:cNvPr>
                      <p:cNvPicPr/>
                      <p:nvPr/>
                    </p:nvPicPr>
                    <p:blipFill>
                      <a:blip r:embed="rId3"/>
                      <a:stretch>
                        <a:fillRect/>
                      </a:stretch>
                    </p:blipFill>
                    <p:spPr>
                      <a:xfrm>
                        <a:off x="3529781" y="2152036"/>
                        <a:ext cx="5132438" cy="1986116"/>
                      </a:xfrm>
                      <a:prstGeom prst="rect">
                        <a:avLst/>
                      </a:prstGeom>
                    </p:spPr>
                  </p:pic>
                </p:oleObj>
              </mc:Fallback>
            </mc:AlternateContent>
          </a:graphicData>
        </a:graphic>
      </p:graphicFrame>
    </p:spTree>
    <p:extLst>
      <p:ext uri="{BB962C8B-B14F-4D97-AF65-F5344CB8AC3E}">
        <p14:creationId xmlns:p14="http://schemas.microsoft.com/office/powerpoint/2010/main" val="2126445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D519A-F886-DC18-2780-6B6405469F7C}"/>
              </a:ext>
            </a:extLst>
          </p:cNvPr>
          <p:cNvSpPr>
            <a:spLocks noGrp="1"/>
          </p:cNvSpPr>
          <p:nvPr>
            <p:ph type="title"/>
          </p:nvPr>
        </p:nvSpPr>
        <p:spPr>
          <a:xfrm>
            <a:off x="709127" y="69980"/>
            <a:ext cx="9601200" cy="1485900"/>
          </a:xfrm>
        </p:spPr>
        <p:txBody>
          <a:bodyPr/>
          <a:lstStyle/>
          <a:p>
            <a:r>
              <a:rPr lang="en-US"/>
              <a:t>CONCLUSION :- </a:t>
            </a:r>
            <a:endParaRPr lang="en-IN"/>
          </a:p>
        </p:txBody>
      </p:sp>
      <p:sp>
        <p:nvSpPr>
          <p:cNvPr id="3" name="Content Placeholder 2">
            <a:extLst>
              <a:ext uri="{FF2B5EF4-FFF2-40B4-BE49-F238E27FC236}">
                <a16:creationId xmlns:a16="http://schemas.microsoft.com/office/drawing/2014/main" id="{F7548808-7C2C-26E5-4A06-4E8DC39CBE8A}"/>
              </a:ext>
            </a:extLst>
          </p:cNvPr>
          <p:cNvSpPr>
            <a:spLocks noGrp="1"/>
          </p:cNvSpPr>
          <p:nvPr>
            <p:ph idx="1"/>
          </p:nvPr>
        </p:nvSpPr>
        <p:spPr>
          <a:xfrm>
            <a:off x="793103" y="1110343"/>
            <a:ext cx="10603831" cy="5095373"/>
          </a:xfrm>
        </p:spPr>
        <p:txBody>
          <a:bodyPr vert="horz" lIns="91440" tIns="45720" rIns="91440" bIns="45720" rtlCol="0" anchor="t">
            <a:noAutofit/>
          </a:bodyPr>
          <a:lstStyle/>
          <a:p>
            <a:pPr marL="383540" indent="-383540">
              <a:lnSpc>
                <a:spcPct val="100000"/>
              </a:lnSpc>
            </a:pPr>
            <a:r>
              <a:rPr lang="en-US"/>
              <a:t>In conclusion, the simulation of phone models through C++ programming provides a structured approach to understanding memory optimization, resource allocation, and app management within diverse smartphone environments. By encapsulating functionalities such as memory allocation, app installation, and unique model-specific data representation, this approach offers developers invaluable insights into creating efficient applications that perform optimally across various devices.</a:t>
            </a:r>
          </a:p>
          <a:p>
            <a:pPr marL="383540" indent="-383540">
              <a:lnSpc>
                <a:spcPct val="100000"/>
              </a:lnSpc>
            </a:pPr>
            <a:r>
              <a:rPr lang="en-US"/>
              <a:t>The systematic handling of memory allocation within the Phone class, coupled with the app installation process, ensures efficient utilization of device resources while preventing inefficiencies or overflow scenarios. This approach not only optimizes resource usage but also fosters a comprehensive understanding of user experiences across different phone </a:t>
            </a:r>
            <a:r>
              <a:rPr lang="en-US" err="1"/>
              <a:t>models.Overall</a:t>
            </a:r>
            <a:r>
              <a:rPr lang="en-US"/>
              <a:t>, the simulation of phone models in C++ stands as a foundational framework for developers, enabling them to craft applications that are both resource-efficient and adaptable to the diverse specifications of modern smartphones.</a:t>
            </a:r>
            <a:endParaRPr lang="en-IN"/>
          </a:p>
        </p:txBody>
      </p:sp>
    </p:spTree>
    <p:extLst>
      <p:ext uri="{BB962C8B-B14F-4D97-AF65-F5344CB8AC3E}">
        <p14:creationId xmlns:p14="http://schemas.microsoft.com/office/powerpoint/2010/main" val="3736040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0D4046E-8EFE-C4B6-4B09-EC72C3C76860}"/>
              </a:ext>
            </a:extLst>
          </p:cNvPr>
          <p:cNvPicPr>
            <a:picLocks noGrp="1" noChangeAspect="1"/>
          </p:cNvPicPr>
          <p:nvPr>
            <p:ph idx="1"/>
          </p:nvPr>
        </p:nvPicPr>
        <p:blipFill>
          <a:blip r:embed="rId2"/>
          <a:stretch>
            <a:fillRect/>
          </a:stretch>
        </p:blipFill>
        <p:spPr>
          <a:xfrm>
            <a:off x="737118" y="-9832"/>
            <a:ext cx="11454882" cy="6858000"/>
          </a:xfrm>
        </p:spPr>
      </p:pic>
    </p:spTree>
    <p:extLst>
      <p:ext uri="{BB962C8B-B14F-4D97-AF65-F5344CB8AC3E}">
        <p14:creationId xmlns:p14="http://schemas.microsoft.com/office/powerpoint/2010/main" val="1517016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718457" y="961053"/>
            <a:ext cx="9601200" cy="1485900"/>
          </a:xfrm>
        </p:spPr>
        <p:txBody>
          <a:bodyPr>
            <a:normAutofit/>
          </a:bodyPr>
          <a:lstStyle/>
          <a:p>
            <a:r>
              <a:rPr lang="en-US"/>
              <a:t>MEMBERS OF THE GROUP :</a:t>
            </a:r>
          </a:p>
        </p:txBody>
      </p:sp>
      <p:sp>
        <p:nvSpPr>
          <p:cNvPr id="4" name="Content Placeholder 3">
            <a:extLst>
              <a:ext uri="{FF2B5EF4-FFF2-40B4-BE49-F238E27FC236}">
                <a16:creationId xmlns:a16="http://schemas.microsoft.com/office/drawing/2014/main" id="{EB77522D-BD9A-3D13-C01A-58C5836B7589}"/>
              </a:ext>
            </a:extLst>
          </p:cNvPr>
          <p:cNvSpPr>
            <a:spLocks noGrp="1"/>
          </p:cNvSpPr>
          <p:nvPr>
            <p:ph idx="1"/>
          </p:nvPr>
        </p:nvSpPr>
        <p:spPr>
          <a:xfrm>
            <a:off x="886408" y="2011913"/>
            <a:ext cx="9601200" cy="3581400"/>
          </a:xfrm>
        </p:spPr>
        <p:txBody>
          <a:bodyPr/>
          <a:lstStyle/>
          <a:p>
            <a:r>
              <a:rPr lang="en-US"/>
              <a:t>DEVESH RAWAT (AP22110010038)</a:t>
            </a:r>
          </a:p>
          <a:p>
            <a:r>
              <a:rPr lang="en-US"/>
              <a:t>PRANEETH BULUSU (AP22110010049)</a:t>
            </a:r>
          </a:p>
          <a:p>
            <a:r>
              <a:rPr lang="en-US"/>
              <a:t>P Venkata Sri Nag (AP22110010050)</a:t>
            </a:r>
          </a:p>
          <a:p>
            <a:r>
              <a:rPr lang="en-US"/>
              <a:t>MOHAN BALU VEDANTAM (AP2210010057)</a:t>
            </a:r>
          </a:p>
        </p:txBody>
      </p:sp>
    </p:spTree>
    <p:extLst>
      <p:ext uri="{BB962C8B-B14F-4D97-AF65-F5344CB8AC3E}">
        <p14:creationId xmlns:p14="http://schemas.microsoft.com/office/powerpoint/2010/main" val="824417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wipe(down)">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wipe(down)">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wipe(down)">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wipe(down)">
                                      <p:cBhvr>
                                        <p:cTn id="27"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1D52D-A927-93DC-15E7-A1E70BFB7CB2}"/>
              </a:ext>
            </a:extLst>
          </p:cNvPr>
          <p:cNvSpPr>
            <a:spLocks noGrp="1"/>
          </p:cNvSpPr>
          <p:nvPr>
            <p:ph type="title"/>
          </p:nvPr>
        </p:nvSpPr>
        <p:spPr/>
        <p:txBody>
          <a:bodyPr/>
          <a:lstStyle/>
          <a:p>
            <a:r>
              <a:rPr lang="en-US"/>
              <a:t>Table of Contents :-</a:t>
            </a:r>
            <a:endParaRPr lang="en-IN"/>
          </a:p>
        </p:txBody>
      </p:sp>
      <p:sp>
        <p:nvSpPr>
          <p:cNvPr id="3" name="Content Placeholder 2">
            <a:extLst>
              <a:ext uri="{FF2B5EF4-FFF2-40B4-BE49-F238E27FC236}">
                <a16:creationId xmlns:a16="http://schemas.microsoft.com/office/drawing/2014/main" id="{C9DB8C53-904F-7D4B-E13B-BC84F62FADEF}"/>
              </a:ext>
            </a:extLst>
          </p:cNvPr>
          <p:cNvSpPr>
            <a:spLocks noGrp="1"/>
          </p:cNvSpPr>
          <p:nvPr>
            <p:ph idx="1"/>
          </p:nvPr>
        </p:nvSpPr>
        <p:spPr/>
        <p:txBody>
          <a:bodyPr/>
          <a:lstStyle/>
          <a:p>
            <a:r>
              <a:rPr lang="en-US"/>
              <a:t>1 . Introduction</a:t>
            </a:r>
          </a:p>
          <a:p>
            <a:r>
              <a:rPr lang="en-US"/>
              <a:t>2 . Overview of the Topic</a:t>
            </a:r>
          </a:p>
          <a:p>
            <a:r>
              <a:rPr lang="en-US"/>
              <a:t>3 . Code explanation of different classes</a:t>
            </a:r>
          </a:p>
          <a:p>
            <a:r>
              <a:rPr lang="en-US"/>
              <a:t>4 . Conclusion</a:t>
            </a:r>
            <a:endParaRPr lang="en-IN"/>
          </a:p>
        </p:txBody>
      </p:sp>
    </p:spTree>
    <p:extLst>
      <p:ext uri="{BB962C8B-B14F-4D97-AF65-F5344CB8AC3E}">
        <p14:creationId xmlns:p14="http://schemas.microsoft.com/office/powerpoint/2010/main" val="4211334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ircle(in)">
                                      <p:cBhvr>
                                        <p:cTn id="17" dur="20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circle(in)">
                                      <p:cBhvr>
                                        <p:cTn id="22" dur="20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circle(in)">
                                      <p:cBhvr>
                                        <p:cTn id="27"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B46DB-FFD9-2E72-211D-709F25A84958}"/>
              </a:ext>
            </a:extLst>
          </p:cNvPr>
          <p:cNvSpPr>
            <a:spLocks noGrp="1"/>
          </p:cNvSpPr>
          <p:nvPr>
            <p:ph type="title"/>
          </p:nvPr>
        </p:nvSpPr>
        <p:spPr/>
        <p:txBody>
          <a:bodyPr/>
          <a:lstStyle/>
          <a:p>
            <a:r>
              <a:rPr lang="en-US"/>
              <a:t>INTRODUCTION TO THE TOPIC :</a:t>
            </a:r>
            <a:endParaRPr lang="en-IN"/>
          </a:p>
        </p:txBody>
      </p:sp>
      <p:sp>
        <p:nvSpPr>
          <p:cNvPr id="3" name="Content Placeholder 2">
            <a:extLst>
              <a:ext uri="{FF2B5EF4-FFF2-40B4-BE49-F238E27FC236}">
                <a16:creationId xmlns:a16="http://schemas.microsoft.com/office/drawing/2014/main" id="{0C74E09B-4B43-BAEE-A409-CE0760989F3C}"/>
              </a:ext>
            </a:extLst>
          </p:cNvPr>
          <p:cNvSpPr>
            <a:spLocks noGrp="1"/>
          </p:cNvSpPr>
          <p:nvPr>
            <p:ph idx="1"/>
          </p:nvPr>
        </p:nvSpPr>
        <p:spPr>
          <a:xfrm>
            <a:off x="1250302" y="1638300"/>
            <a:ext cx="9601200" cy="3581400"/>
          </a:xfrm>
        </p:spPr>
        <p:txBody>
          <a:bodyPr vert="horz" lIns="91440" tIns="45720" rIns="91440" bIns="45720" rtlCol="0" anchor="t">
            <a:normAutofit/>
          </a:bodyPr>
          <a:lstStyle/>
          <a:p>
            <a:r>
              <a:rPr lang="en-US"/>
              <a:t>Purpose:- </a:t>
            </a:r>
          </a:p>
          <a:p>
            <a:pPr marL="0" indent="0">
              <a:buNone/>
            </a:pPr>
            <a:r>
              <a:rPr lang="en-US"/>
              <a:t>      - Simulating phone models in understanding memory optimization.</a:t>
            </a:r>
          </a:p>
          <a:p>
            <a:pPr marL="0" indent="0">
              <a:buNone/>
            </a:pPr>
            <a:r>
              <a:rPr lang="en-US"/>
              <a:t>      - Facilitates studying resource allocation in smartphones.</a:t>
            </a:r>
          </a:p>
          <a:p>
            <a:pPr marL="0" indent="0">
              <a:buNone/>
            </a:pPr>
            <a:r>
              <a:rPr lang="en-US"/>
              <a:t>      - Provides insights into app management on different devices.</a:t>
            </a:r>
          </a:p>
          <a:p>
            <a:r>
              <a:rPr lang="en-US"/>
              <a:t>Relevance:-</a:t>
            </a:r>
          </a:p>
          <a:p>
            <a:pPr marL="0" indent="0">
              <a:buNone/>
            </a:pPr>
            <a:r>
              <a:rPr lang="en-US"/>
              <a:t>      - Essential for developers to optimize memory in app development.</a:t>
            </a:r>
          </a:p>
          <a:p>
            <a:pPr marL="0" indent="0">
              <a:buNone/>
            </a:pPr>
            <a:r>
              <a:rPr lang="en-US"/>
              <a:t>      - Understanding phone models assists in creating efficient applications.</a:t>
            </a:r>
          </a:p>
          <a:p>
            <a:pPr marL="0" indent="0">
              <a:buNone/>
            </a:pPr>
            <a:r>
              <a:rPr lang="en-US"/>
              <a:t>      - Relevant for understanding user experience across diverse devices.</a:t>
            </a:r>
            <a:endParaRPr lang="en-IN"/>
          </a:p>
        </p:txBody>
      </p:sp>
    </p:spTree>
    <p:extLst>
      <p:ext uri="{BB962C8B-B14F-4D97-AF65-F5344CB8AC3E}">
        <p14:creationId xmlns:p14="http://schemas.microsoft.com/office/powerpoint/2010/main" val="2148670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wipe(down)">
                                      <p:cBhvr>
                                        <p:cTn id="4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1DBB1-7788-F0F5-A151-88B668D05649}"/>
              </a:ext>
            </a:extLst>
          </p:cNvPr>
          <p:cNvSpPr>
            <a:spLocks noGrp="1"/>
          </p:cNvSpPr>
          <p:nvPr>
            <p:ph type="title"/>
          </p:nvPr>
        </p:nvSpPr>
        <p:spPr>
          <a:xfrm>
            <a:off x="783771" y="135294"/>
            <a:ext cx="9601200" cy="1485900"/>
          </a:xfrm>
        </p:spPr>
        <p:txBody>
          <a:bodyPr/>
          <a:lstStyle/>
          <a:p>
            <a:r>
              <a:rPr lang="en-US"/>
              <a:t>OVERVIEW OF THE TOPIC :</a:t>
            </a:r>
            <a:endParaRPr lang="en-IN"/>
          </a:p>
        </p:txBody>
      </p:sp>
      <p:sp>
        <p:nvSpPr>
          <p:cNvPr id="3" name="Content Placeholder 2">
            <a:extLst>
              <a:ext uri="{FF2B5EF4-FFF2-40B4-BE49-F238E27FC236}">
                <a16:creationId xmlns:a16="http://schemas.microsoft.com/office/drawing/2014/main" id="{559E9AD9-2669-4455-9F4B-3B97CEEAAF2B}"/>
              </a:ext>
            </a:extLst>
          </p:cNvPr>
          <p:cNvSpPr>
            <a:spLocks noGrp="1"/>
          </p:cNvSpPr>
          <p:nvPr>
            <p:ph idx="1"/>
          </p:nvPr>
        </p:nvSpPr>
        <p:spPr>
          <a:xfrm>
            <a:off x="895739" y="783771"/>
            <a:ext cx="10907485" cy="5766319"/>
          </a:xfrm>
        </p:spPr>
        <p:txBody>
          <a:bodyPr>
            <a:normAutofit/>
          </a:bodyPr>
          <a:lstStyle/>
          <a:p>
            <a:r>
              <a:rPr lang="en-US"/>
              <a:t>Description :</a:t>
            </a:r>
          </a:p>
          <a:p>
            <a:pPr marL="0" indent="0">
              <a:buNone/>
            </a:pPr>
            <a:r>
              <a:rPr lang="en-US"/>
              <a:t>         -&gt; Simulating Phone Models in C++ involves creating a programmatic representation of various smartphone models from different manufacturers within the C++ programming language. It encompasses functionalities such as memory allocation, app installation, and display of unique data specific to each model.</a:t>
            </a:r>
          </a:p>
          <a:p>
            <a:r>
              <a:rPr lang="en-US"/>
              <a:t>Objectives:- </a:t>
            </a:r>
          </a:p>
          <a:p>
            <a:pPr marL="0" indent="0">
              <a:buNone/>
            </a:pPr>
            <a:r>
              <a:rPr lang="en-US"/>
              <a:t>       - Memory Allocation: Simulating the allocation and usage of RAM and ROM in different phone models.</a:t>
            </a:r>
          </a:p>
          <a:p>
            <a:pPr marL="0" indent="0">
              <a:buNone/>
            </a:pPr>
            <a:r>
              <a:rPr lang="en-US"/>
              <a:t>       - App Installation: Implementing the installation of applications and monitoring memory consumption.</a:t>
            </a:r>
          </a:p>
          <a:p>
            <a:pPr marL="0" indent="0">
              <a:buNone/>
            </a:pPr>
            <a:r>
              <a:rPr lang="en-US"/>
              <a:t>       - Unique Data Display: Showcasing specific information unique to each phone model.</a:t>
            </a:r>
          </a:p>
          <a:p>
            <a:r>
              <a:rPr lang="en-US"/>
              <a:t>Key Features:-</a:t>
            </a:r>
          </a:p>
          <a:p>
            <a:pPr marL="0" indent="0">
              <a:buNone/>
            </a:pPr>
            <a:r>
              <a:rPr lang="en-US"/>
              <a:t>        - Creating classes representing distinct phone models (e.g., Oppo, Samsung, Apple).</a:t>
            </a:r>
          </a:p>
          <a:p>
            <a:pPr marL="0" indent="0">
              <a:buNone/>
            </a:pPr>
            <a:r>
              <a:rPr lang="en-US"/>
              <a:t>        - Utilizing inheritance to capture shared functionalities among different models.</a:t>
            </a:r>
          </a:p>
          <a:p>
            <a:pPr marL="0" indent="0">
              <a:buNone/>
            </a:pPr>
            <a:r>
              <a:rPr lang="en-US"/>
              <a:t>        - Implementing memory allocation checks and app installation logic.</a:t>
            </a:r>
            <a:endParaRPr lang="en-IN"/>
          </a:p>
        </p:txBody>
      </p:sp>
    </p:spTree>
    <p:extLst>
      <p:ext uri="{BB962C8B-B14F-4D97-AF65-F5344CB8AC3E}">
        <p14:creationId xmlns:p14="http://schemas.microsoft.com/office/powerpoint/2010/main" val="1592401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barn(inVertic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barn(inVertic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barn(inVertical)">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barn(inVertical)">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barn(inVertical)">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barn(inVertical)">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barn(inVertical)">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barn(inVertical)">
                                      <p:cBhvr>
                                        <p:cTn id="5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83704-0DAB-4AEB-30E2-D51966D3D11F}"/>
              </a:ext>
            </a:extLst>
          </p:cNvPr>
          <p:cNvSpPr>
            <a:spLocks noGrp="1"/>
          </p:cNvSpPr>
          <p:nvPr>
            <p:ph type="title"/>
          </p:nvPr>
        </p:nvSpPr>
        <p:spPr>
          <a:xfrm>
            <a:off x="755780" y="88640"/>
            <a:ext cx="9601200" cy="1485900"/>
          </a:xfrm>
        </p:spPr>
        <p:txBody>
          <a:bodyPr/>
          <a:lstStyle/>
          <a:p>
            <a:r>
              <a:rPr lang="en-US"/>
              <a:t>CODE EXPLANATION OF PHONE CLASS :</a:t>
            </a:r>
            <a:endParaRPr lang="en-IN"/>
          </a:p>
        </p:txBody>
      </p:sp>
      <p:sp>
        <p:nvSpPr>
          <p:cNvPr id="3" name="Content Placeholder 2">
            <a:extLst>
              <a:ext uri="{FF2B5EF4-FFF2-40B4-BE49-F238E27FC236}">
                <a16:creationId xmlns:a16="http://schemas.microsoft.com/office/drawing/2014/main" id="{04687C99-57D6-8D75-A4B2-3DA3455A1B5C}"/>
              </a:ext>
            </a:extLst>
          </p:cNvPr>
          <p:cNvSpPr>
            <a:spLocks noGrp="1"/>
          </p:cNvSpPr>
          <p:nvPr>
            <p:ph idx="1"/>
          </p:nvPr>
        </p:nvSpPr>
        <p:spPr>
          <a:xfrm>
            <a:off x="1026367" y="783771"/>
            <a:ext cx="9946433" cy="5985589"/>
          </a:xfrm>
        </p:spPr>
        <p:txBody>
          <a:bodyPr>
            <a:normAutofit lnSpcReduction="10000"/>
          </a:bodyPr>
          <a:lstStyle/>
          <a:p>
            <a:pPr marL="0" indent="0">
              <a:buNone/>
            </a:pPr>
            <a:r>
              <a:rPr lang="en-IN" sz="2800" b="1">
                <a:latin typeface="Berlin Sans FB Demi" panose="020E0802020502020306" pitchFamily="34" charset="0"/>
              </a:rPr>
              <a:t>Class: Phone</a:t>
            </a:r>
          </a:p>
          <a:p>
            <a:r>
              <a:rPr lang="en-IN"/>
              <a:t> Properties: </a:t>
            </a:r>
          </a:p>
          <a:p>
            <a:pPr marL="0" indent="0">
              <a:buNone/>
            </a:pPr>
            <a:r>
              <a:rPr lang="en-IN"/>
              <a:t>       - </a:t>
            </a:r>
            <a:r>
              <a:rPr lang="en-IN" err="1"/>
              <a:t>RAMTotal</a:t>
            </a:r>
            <a:r>
              <a:rPr lang="en-IN"/>
              <a:t>: Total RAM in GB </a:t>
            </a:r>
          </a:p>
          <a:p>
            <a:pPr marL="0" indent="0">
              <a:buNone/>
            </a:pPr>
            <a:r>
              <a:rPr lang="en-IN"/>
              <a:t>       - </a:t>
            </a:r>
            <a:r>
              <a:rPr lang="en-IN" err="1"/>
              <a:t>ROMTotal</a:t>
            </a:r>
            <a:r>
              <a:rPr lang="en-IN"/>
              <a:t>: Total ROM in GB </a:t>
            </a:r>
          </a:p>
          <a:p>
            <a:pPr marL="0" indent="0">
              <a:buNone/>
            </a:pPr>
            <a:r>
              <a:rPr lang="en-IN"/>
              <a:t>       - </a:t>
            </a:r>
            <a:r>
              <a:rPr lang="en-IN" err="1"/>
              <a:t>RAMUsed</a:t>
            </a:r>
            <a:r>
              <a:rPr lang="en-IN"/>
              <a:t>: Used RAM in GB  </a:t>
            </a:r>
          </a:p>
          <a:p>
            <a:pPr marL="0" indent="0">
              <a:buNone/>
            </a:pPr>
            <a:r>
              <a:rPr lang="en-IN"/>
              <a:t>       - </a:t>
            </a:r>
            <a:r>
              <a:rPr lang="en-IN" err="1"/>
              <a:t>ROMUsed</a:t>
            </a:r>
            <a:r>
              <a:rPr lang="en-IN"/>
              <a:t>: Used ROM in GB  </a:t>
            </a:r>
          </a:p>
          <a:p>
            <a:pPr marL="0" indent="0">
              <a:buNone/>
            </a:pPr>
            <a:r>
              <a:rPr lang="en-IN"/>
              <a:t>       - apps: Unordered map to store installed apps and their memory usage</a:t>
            </a:r>
          </a:p>
          <a:p>
            <a:r>
              <a:rPr lang="en-IN"/>
              <a:t> Constructor: </a:t>
            </a:r>
          </a:p>
          <a:p>
            <a:pPr marL="0" indent="0">
              <a:buNone/>
            </a:pPr>
            <a:r>
              <a:rPr lang="en-IN"/>
              <a:t>        - Initializes </a:t>
            </a:r>
            <a:r>
              <a:rPr lang="en-IN" err="1"/>
              <a:t>RAMTotal</a:t>
            </a:r>
            <a:r>
              <a:rPr lang="en-IN"/>
              <a:t>, </a:t>
            </a:r>
            <a:r>
              <a:rPr lang="en-IN" err="1"/>
              <a:t>ROMTotal</a:t>
            </a:r>
            <a:r>
              <a:rPr lang="en-IN"/>
              <a:t>, </a:t>
            </a:r>
            <a:r>
              <a:rPr lang="en-IN" err="1"/>
              <a:t>RAMUsed</a:t>
            </a:r>
            <a:r>
              <a:rPr lang="en-IN"/>
              <a:t>, </a:t>
            </a:r>
            <a:r>
              <a:rPr lang="en-IN" err="1"/>
              <a:t>ROMUsed</a:t>
            </a:r>
            <a:r>
              <a:rPr lang="en-IN"/>
              <a:t>, and apps</a:t>
            </a:r>
          </a:p>
          <a:p>
            <a:r>
              <a:rPr lang="en-IN"/>
              <a:t>  Methods: </a:t>
            </a:r>
          </a:p>
          <a:p>
            <a:pPr marL="0" indent="0">
              <a:buNone/>
            </a:pPr>
            <a:r>
              <a:rPr lang="en-IN"/>
              <a:t>         - </a:t>
            </a:r>
            <a:r>
              <a:rPr lang="en-IN" err="1"/>
              <a:t>allocateSystemMemory</a:t>
            </a:r>
            <a:r>
              <a:rPr lang="en-IN"/>
              <a:t>(): Allocates system memory for apps </a:t>
            </a:r>
          </a:p>
          <a:p>
            <a:pPr marL="0" indent="0">
              <a:buNone/>
            </a:pPr>
            <a:r>
              <a:rPr lang="en-IN"/>
              <a:t>         - </a:t>
            </a:r>
            <a:r>
              <a:rPr lang="en-IN" err="1"/>
              <a:t>installApp</a:t>
            </a:r>
            <a:r>
              <a:rPr lang="en-IN"/>
              <a:t>(): Installs apps and manages memory usage</a:t>
            </a:r>
          </a:p>
          <a:p>
            <a:pPr marL="0" indent="0">
              <a:buNone/>
            </a:pPr>
            <a:r>
              <a:rPr lang="en-IN"/>
              <a:t>         - </a:t>
            </a:r>
            <a:r>
              <a:rPr lang="en-IN" err="1"/>
              <a:t>displayMemoryUsage</a:t>
            </a:r>
            <a:r>
              <a:rPr lang="en-IN"/>
              <a:t>(): Displays RAM and ROM usage statistics </a:t>
            </a:r>
          </a:p>
          <a:p>
            <a:pPr marL="0" indent="0">
              <a:buNone/>
            </a:pPr>
            <a:r>
              <a:rPr lang="en-IN"/>
              <a:t>         - </a:t>
            </a:r>
            <a:r>
              <a:rPr lang="en-IN" err="1"/>
              <a:t>displayAppConsumption</a:t>
            </a:r>
            <a:r>
              <a:rPr lang="en-IN"/>
              <a:t>(): Shows memory usage of installed apps</a:t>
            </a:r>
          </a:p>
        </p:txBody>
      </p:sp>
    </p:spTree>
    <p:extLst>
      <p:ext uri="{BB962C8B-B14F-4D97-AF65-F5344CB8AC3E}">
        <p14:creationId xmlns:p14="http://schemas.microsoft.com/office/powerpoint/2010/main" val="3380449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wipe(down)">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wipe(down)">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wipe(down)">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wipe(down)">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wipe(down)">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wipe(down)">
                                      <p:cBhvr>
                                        <p:cTn id="72" dur="500"/>
                                        <p:tgtEl>
                                          <p:spTgt spid="3">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3">
                                            <p:txEl>
                                              <p:pRg st="13" end="13"/>
                                            </p:txEl>
                                          </p:spTgt>
                                        </p:tgtEl>
                                        <p:attrNameLst>
                                          <p:attrName>style.visibility</p:attrName>
                                        </p:attrNameLst>
                                      </p:cBhvr>
                                      <p:to>
                                        <p:strVal val="visible"/>
                                      </p:to>
                                    </p:set>
                                    <p:animEffect transition="in" filter="wipe(down)">
                                      <p:cBhvr>
                                        <p:cTn id="77"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E2A93-B10E-23A0-067E-334F62E9395B}"/>
              </a:ext>
            </a:extLst>
          </p:cNvPr>
          <p:cNvSpPr>
            <a:spLocks noGrp="1"/>
          </p:cNvSpPr>
          <p:nvPr>
            <p:ph type="title"/>
          </p:nvPr>
        </p:nvSpPr>
        <p:spPr>
          <a:xfrm>
            <a:off x="746449" y="0"/>
            <a:ext cx="9601200" cy="1485900"/>
          </a:xfrm>
        </p:spPr>
        <p:txBody>
          <a:bodyPr/>
          <a:lstStyle/>
          <a:p>
            <a:r>
              <a:rPr lang="en-US"/>
              <a:t>CODE EXPLANATION OF DERIVED CLASS :</a:t>
            </a:r>
            <a:endParaRPr lang="en-IN"/>
          </a:p>
        </p:txBody>
      </p:sp>
      <p:sp>
        <p:nvSpPr>
          <p:cNvPr id="3" name="Content Placeholder 2">
            <a:extLst>
              <a:ext uri="{FF2B5EF4-FFF2-40B4-BE49-F238E27FC236}">
                <a16:creationId xmlns:a16="http://schemas.microsoft.com/office/drawing/2014/main" id="{E6FAE0CA-B22D-0E72-9341-1079DAE0EE7C}"/>
              </a:ext>
            </a:extLst>
          </p:cNvPr>
          <p:cNvSpPr>
            <a:spLocks noGrp="1"/>
          </p:cNvSpPr>
          <p:nvPr>
            <p:ph idx="1"/>
          </p:nvPr>
        </p:nvSpPr>
        <p:spPr>
          <a:xfrm>
            <a:off x="849086" y="1485900"/>
            <a:ext cx="9601200" cy="5309118"/>
          </a:xfrm>
        </p:spPr>
        <p:txBody>
          <a:bodyPr vert="horz" lIns="91440" tIns="45720" rIns="91440" bIns="45720" rtlCol="0" anchor="t">
            <a:normAutofit/>
          </a:bodyPr>
          <a:lstStyle/>
          <a:p>
            <a:pPr marL="383540" indent="-383540"/>
            <a:r>
              <a:rPr lang="en-IN">
                <a:ea typeface="+mn-lt"/>
                <a:cs typeface="+mn-lt"/>
              </a:rPr>
              <a:t>Derived Classes - Oppo, Samsung, Apple </a:t>
            </a:r>
            <a:endParaRPr lang="en-US"/>
          </a:p>
          <a:p>
            <a:pPr marL="0" indent="0">
              <a:buNone/>
            </a:pPr>
            <a:r>
              <a:rPr lang="en-IN">
                <a:ea typeface="+mn-lt"/>
                <a:cs typeface="+mn-lt"/>
              </a:rPr>
              <a:t>        - Properties:    </a:t>
            </a:r>
            <a:endParaRPr lang="en-US"/>
          </a:p>
          <a:p>
            <a:pPr marL="0" indent="0">
              <a:buNone/>
            </a:pPr>
            <a:r>
              <a:rPr lang="en-IN">
                <a:ea typeface="+mn-lt"/>
                <a:cs typeface="+mn-lt"/>
              </a:rPr>
              <a:t>        - model: Model name of the (Oppo or Samsung or Apple) Phone   </a:t>
            </a:r>
            <a:endParaRPr lang="en-US"/>
          </a:p>
          <a:p>
            <a:pPr marL="0" indent="0">
              <a:buNone/>
            </a:pPr>
            <a:r>
              <a:rPr lang="en-IN">
                <a:ea typeface="+mn-lt"/>
                <a:cs typeface="+mn-lt"/>
              </a:rPr>
              <a:t>        - </a:t>
            </a:r>
            <a:r>
              <a:rPr lang="en-IN" err="1">
                <a:ea typeface="+mn-lt"/>
                <a:cs typeface="+mn-lt"/>
              </a:rPr>
              <a:t>uniqueData</a:t>
            </a:r>
            <a:r>
              <a:rPr lang="en-IN">
                <a:ea typeface="+mn-lt"/>
                <a:cs typeface="+mn-lt"/>
              </a:rPr>
              <a:t>: Unique information for the specific model </a:t>
            </a:r>
            <a:endParaRPr lang="en-US"/>
          </a:p>
          <a:p>
            <a:pPr marL="0" indent="0">
              <a:buNone/>
            </a:pPr>
            <a:r>
              <a:rPr lang="en-IN">
                <a:ea typeface="+mn-lt"/>
                <a:cs typeface="+mn-lt"/>
              </a:rPr>
              <a:t>        - Methods:   </a:t>
            </a:r>
            <a:endParaRPr lang="en-US"/>
          </a:p>
          <a:p>
            <a:pPr marL="0" indent="0">
              <a:buNone/>
            </a:pPr>
            <a:r>
              <a:rPr lang="en-IN">
                <a:ea typeface="+mn-lt"/>
                <a:cs typeface="+mn-lt"/>
              </a:rPr>
              <a:t>        - Constructor: Initializes (Oppo, Samsung, Apple) -specific properties   </a:t>
            </a:r>
            <a:endParaRPr lang="en-US"/>
          </a:p>
          <a:p>
            <a:pPr marL="0" indent="0">
              <a:buNone/>
            </a:pPr>
            <a:r>
              <a:rPr lang="en-IN"/>
              <a:t>         - </a:t>
            </a:r>
            <a:r>
              <a:rPr lang="en-IN" err="1"/>
              <a:t>displayUniqueData</a:t>
            </a:r>
            <a:r>
              <a:rPr lang="en-IN"/>
              <a:t>(): Displays unique information for the (Oppo, Samsung, Apple)                   model</a:t>
            </a:r>
          </a:p>
        </p:txBody>
      </p:sp>
    </p:spTree>
    <p:extLst>
      <p:ext uri="{BB962C8B-B14F-4D97-AF65-F5344CB8AC3E}">
        <p14:creationId xmlns:p14="http://schemas.microsoft.com/office/powerpoint/2010/main" val="1689927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circle(in)">
                                      <p:cBhvr>
                                        <p:cTn id="17" dur="20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circle(in)">
                                      <p:cBhvr>
                                        <p:cTn id="22" dur="20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circle(in)">
                                      <p:cBhvr>
                                        <p:cTn id="27" dur="20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circle(in)">
                                      <p:cBhvr>
                                        <p:cTn id="32" dur="20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6" presetClass="entr" presetSubtype="16"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circle(in)">
                                      <p:cBhvr>
                                        <p:cTn id="37" dur="20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circle(in)">
                                      <p:cBhvr>
                                        <p:cTn id="42" dur="2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D0BEB-7785-DD13-E213-74578C36D0A2}"/>
              </a:ext>
            </a:extLst>
          </p:cNvPr>
          <p:cNvSpPr>
            <a:spLocks noGrp="1"/>
          </p:cNvSpPr>
          <p:nvPr>
            <p:ph type="title"/>
          </p:nvPr>
        </p:nvSpPr>
        <p:spPr>
          <a:xfrm>
            <a:off x="886407" y="135292"/>
            <a:ext cx="9806475" cy="1656185"/>
          </a:xfrm>
        </p:spPr>
        <p:txBody>
          <a:bodyPr/>
          <a:lstStyle/>
          <a:p>
            <a:r>
              <a:rPr lang="en-IN"/>
              <a:t>CODE EXPLANATION - Memory Allocation Logic :</a:t>
            </a:r>
          </a:p>
        </p:txBody>
      </p:sp>
      <p:sp>
        <p:nvSpPr>
          <p:cNvPr id="3" name="Content Placeholder 2">
            <a:extLst>
              <a:ext uri="{FF2B5EF4-FFF2-40B4-BE49-F238E27FC236}">
                <a16:creationId xmlns:a16="http://schemas.microsoft.com/office/drawing/2014/main" id="{AFB5EBB6-9497-B0B7-7E8B-0DA4703C0762}"/>
              </a:ext>
            </a:extLst>
          </p:cNvPr>
          <p:cNvSpPr>
            <a:spLocks noGrp="1"/>
          </p:cNvSpPr>
          <p:nvPr>
            <p:ph idx="1"/>
          </p:nvPr>
        </p:nvSpPr>
        <p:spPr>
          <a:xfrm>
            <a:off x="1380930" y="1875453"/>
            <a:ext cx="9601200" cy="3581400"/>
          </a:xfrm>
        </p:spPr>
        <p:txBody>
          <a:bodyPr>
            <a:noAutofit/>
          </a:bodyPr>
          <a:lstStyle/>
          <a:p>
            <a:r>
              <a:rPr lang="en-US" sz="1200">
                <a:latin typeface="Bahnschrift SemiLight SemiConde" panose="020B0502040204020203" pitchFamily="34" charset="0"/>
              </a:rPr>
              <a:t>Memory Allocation Functionality:-</a:t>
            </a:r>
          </a:p>
          <a:p>
            <a:pPr marL="0" indent="0">
              <a:buNone/>
            </a:pPr>
            <a:r>
              <a:rPr lang="en-US" sz="1200">
                <a:latin typeface="Bahnschrift SemiLight SemiConde" panose="020B0502040204020203" pitchFamily="34" charset="0"/>
              </a:rPr>
              <a:t>         -&gt; </a:t>
            </a:r>
            <a:r>
              <a:rPr lang="en-US" sz="1200" err="1">
                <a:latin typeface="Bahnschrift SemiLight SemiConde" panose="020B0502040204020203" pitchFamily="34" charset="0"/>
              </a:rPr>
              <a:t>allocateSystemMemory</a:t>
            </a:r>
            <a:r>
              <a:rPr lang="en-US" sz="1200">
                <a:latin typeface="Bahnschrift SemiLight SemiConde" panose="020B0502040204020203" pitchFamily="34" charset="0"/>
              </a:rPr>
              <a:t>() method in the Phone class</a:t>
            </a:r>
          </a:p>
          <a:p>
            <a:pPr marL="0" indent="0">
              <a:buNone/>
            </a:pPr>
            <a:r>
              <a:rPr lang="en-US" sz="1200">
                <a:latin typeface="Bahnschrift SemiLight SemiConde" panose="020B0502040204020203" pitchFamily="34" charset="0"/>
              </a:rPr>
              <a:t>         -&gt; Responsible for managing RAM and ROM allocation</a:t>
            </a:r>
          </a:p>
          <a:p>
            <a:r>
              <a:rPr lang="en-US" sz="1200">
                <a:latin typeface="Bahnschrift SemiLight SemiConde" panose="020B0502040204020203" pitchFamily="34" charset="0"/>
              </a:rPr>
              <a:t>Key Features:- </a:t>
            </a:r>
          </a:p>
          <a:p>
            <a:pPr marL="0" indent="0">
              <a:buNone/>
            </a:pPr>
            <a:r>
              <a:rPr lang="en-US" sz="1200">
                <a:latin typeface="Bahnschrift SemiLight SemiConde" panose="020B0502040204020203" pitchFamily="34" charset="0"/>
              </a:rPr>
              <a:t>         -&gt;  Method Purpose: Allocates memory for installed apps</a:t>
            </a:r>
          </a:p>
          <a:p>
            <a:pPr marL="0" indent="0">
              <a:buNone/>
            </a:pPr>
            <a:r>
              <a:rPr lang="en-US" sz="1200">
                <a:latin typeface="Bahnschrift SemiLight SemiConde" panose="020B0502040204020203" pitchFamily="34" charset="0"/>
              </a:rPr>
              <a:t>         -&gt; Parameters: Takes RAM and ROM values as input for allocation</a:t>
            </a:r>
          </a:p>
          <a:p>
            <a:pPr marL="0" indent="0">
              <a:buNone/>
            </a:pPr>
            <a:r>
              <a:rPr lang="en-US" sz="1200">
                <a:latin typeface="Bahnschrift SemiLight SemiConde" panose="020B0502040204020203" pitchFamily="34" charset="0"/>
              </a:rPr>
              <a:t>         -&gt;  Functionality: Increments </a:t>
            </a:r>
            <a:r>
              <a:rPr lang="en-US" sz="1200" err="1">
                <a:latin typeface="Bahnschrift SemiLight SemiConde" panose="020B0502040204020203" pitchFamily="34" charset="0"/>
              </a:rPr>
              <a:t>ramUsed</a:t>
            </a:r>
            <a:r>
              <a:rPr lang="en-US" sz="1200">
                <a:latin typeface="Bahnschrift SemiLight SemiConde" panose="020B0502040204020203" pitchFamily="34" charset="0"/>
              </a:rPr>
              <a:t> and </a:t>
            </a:r>
            <a:r>
              <a:rPr lang="en-US" sz="1200" err="1">
                <a:latin typeface="Bahnschrift SemiLight SemiConde" panose="020B0502040204020203" pitchFamily="34" charset="0"/>
              </a:rPr>
              <a:t>romUsed</a:t>
            </a:r>
            <a:r>
              <a:rPr lang="en-US" sz="1200">
                <a:latin typeface="Bahnschrift SemiLight SemiConde" panose="020B0502040204020203" pitchFamily="34" charset="0"/>
              </a:rPr>
              <a:t> based on allocation</a:t>
            </a:r>
          </a:p>
          <a:p>
            <a:r>
              <a:rPr lang="en-US" sz="1200">
                <a:latin typeface="Bahnschrift SemiLight SemiConde" panose="020B0502040204020203" pitchFamily="34" charset="0"/>
              </a:rPr>
              <a:t>Memory Check:-</a:t>
            </a:r>
          </a:p>
          <a:p>
            <a:pPr marL="0" indent="0">
              <a:buNone/>
            </a:pPr>
            <a:r>
              <a:rPr lang="en-US" sz="1200">
                <a:latin typeface="Bahnschrift SemiLight SemiConde" panose="020B0502040204020203" pitchFamily="34" charset="0"/>
              </a:rPr>
              <a:t>         -&gt; Checks if sufficient memory is available before allocation</a:t>
            </a:r>
          </a:p>
          <a:p>
            <a:pPr marL="0" indent="0">
              <a:buNone/>
            </a:pPr>
            <a:r>
              <a:rPr lang="en-US" sz="1200">
                <a:latin typeface="Bahnschrift SemiLight SemiConde" panose="020B0502040204020203" pitchFamily="34" charset="0"/>
              </a:rPr>
              <a:t>         -&gt; Prevents exceeding the total available memory</a:t>
            </a:r>
          </a:p>
          <a:p>
            <a:r>
              <a:rPr lang="en-US" sz="1200">
                <a:latin typeface="Bahnschrift SemiLight SemiConde" panose="020B0502040204020203" pitchFamily="34" charset="0"/>
              </a:rPr>
              <a:t>Importance:-</a:t>
            </a:r>
          </a:p>
          <a:p>
            <a:pPr marL="0" indent="0">
              <a:buNone/>
            </a:pPr>
            <a:r>
              <a:rPr lang="en-US" sz="1200">
                <a:latin typeface="Bahnschrift SemiLight SemiConde" panose="020B0502040204020203" pitchFamily="34" charset="0"/>
              </a:rPr>
              <a:t>         -&gt;  Ensures optimal utilization of available resources</a:t>
            </a:r>
          </a:p>
          <a:p>
            <a:pPr marL="0" indent="0">
              <a:buNone/>
            </a:pPr>
            <a:r>
              <a:rPr lang="en-US" sz="1200">
                <a:latin typeface="Bahnschrift SemiLight SemiConde" panose="020B0502040204020203" pitchFamily="34" charset="0"/>
              </a:rPr>
              <a:t>        -&gt;   Avoids memory overflow or inefficiencies</a:t>
            </a:r>
            <a:endParaRPr lang="en-IN" sz="1200">
              <a:latin typeface="Bahnschrift SemiLight SemiConde" panose="020B0502040204020203" pitchFamily="34" charset="0"/>
            </a:endParaRPr>
          </a:p>
        </p:txBody>
      </p:sp>
    </p:spTree>
    <p:extLst>
      <p:ext uri="{BB962C8B-B14F-4D97-AF65-F5344CB8AC3E}">
        <p14:creationId xmlns:p14="http://schemas.microsoft.com/office/powerpoint/2010/main" val="1876863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wipe(down)">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wipe(down)">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wipe(down)">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wipe(down)">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wipe(down)">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wipe(down)">
                                      <p:cBhvr>
                                        <p:cTn id="72"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00847-4871-AE3D-A1F2-8E3EDBF86468}"/>
              </a:ext>
            </a:extLst>
          </p:cNvPr>
          <p:cNvSpPr>
            <a:spLocks noGrp="1"/>
          </p:cNvSpPr>
          <p:nvPr>
            <p:ph type="title"/>
          </p:nvPr>
        </p:nvSpPr>
        <p:spPr>
          <a:xfrm>
            <a:off x="783771" y="181946"/>
            <a:ext cx="9601200" cy="1485900"/>
          </a:xfrm>
        </p:spPr>
        <p:txBody>
          <a:bodyPr/>
          <a:lstStyle/>
          <a:p>
            <a:r>
              <a:rPr lang="fr-FR"/>
              <a:t>CODE EXPLANATION - App Installation Process :</a:t>
            </a:r>
            <a:endParaRPr lang="en-IN"/>
          </a:p>
        </p:txBody>
      </p:sp>
      <p:sp>
        <p:nvSpPr>
          <p:cNvPr id="3" name="Content Placeholder 2">
            <a:extLst>
              <a:ext uri="{FF2B5EF4-FFF2-40B4-BE49-F238E27FC236}">
                <a16:creationId xmlns:a16="http://schemas.microsoft.com/office/drawing/2014/main" id="{6415F780-5BB8-1512-C740-2E0DAF6515B1}"/>
              </a:ext>
            </a:extLst>
          </p:cNvPr>
          <p:cNvSpPr>
            <a:spLocks noGrp="1"/>
          </p:cNvSpPr>
          <p:nvPr>
            <p:ph idx="1"/>
          </p:nvPr>
        </p:nvSpPr>
        <p:spPr>
          <a:xfrm>
            <a:off x="1111380" y="1670439"/>
            <a:ext cx="9601200" cy="3581400"/>
          </a:xfrm>
        </p:spPr>
        <p:txBody>
          <a:bodyPr vert="horz" lIns="91440" tIns="45720" rIns="91440" bIns="45720" rtlCol="0" anchor="t">
            <a:noAutofit/>
          </a:bodyPr>
          <a:lstStyle/>
          <a:p>
            <a:pPr marL="383540" indent="-383540">
              <a:buFont typeface="Wingdings" panose="05000000000000000000" pitchFamily="2" charset="2"/>
              <a:buChar char="v"/>
            </a:pPr>
            <a:r>
              <a:rPr lang="en-US" sz="1300"/>
              <a:t>App Installation Functionality:- </a:t>
            </a:r>
            <a:endParaRPr lang="en-US"/>
          </a:p>
          <a:p>
            <a:pPr marL="383540" indent="-383540"/>
            <a:r>
              <a:rPr lang="en-US" sz="1300" err="1"/>
              <a:t>installApp</a:t>
            </a:r>
            <a:r>
              <a:rPr lang="en-US" sz="1300"/>
              <a:t>() method in the Phone class</a:t>
            </a:r>
          </a:p>
          <a:p>
            <a:pPr marL="383540" indent="-383540"/>
            <a:r>
              <a:rPr lang="en-US" sz="1300"/>
              <a:t> Manages app installation and memory utilization</a:t>
            </a:r>
          </a:p>
          <a:p>
            <a:pPr marL="383540" indent="-383540">
              <a:buFont typeface="Wingdings" panose="05000000000000000000" pitchFamily="2" charset="2"/>
              <a:buChar char="v"/>
            </a:pPr>
            <a:r>
              <a:rPr lang="en-US" sz="1300"/>
              <a:t>  Key Features:- </a:t>
            </a:r>
          </a:p>
          <a:p>
            <a:pPr marL="383540" indent="-383540"/>
            <a:r>
              <a:rPr lang="en-US" sz="1300"/>
              <a:t>Method Purpose: - Installs apps and tracks memory usage</a:t>
            </a:r>
            <a:endParaRPr lang="en-US"/>
          </a:p>
          <a:p>
            <a:pPr marL="383540" indent="-383540"/>
            <a:r>
              <a:rPr lang="en-US" sz="1300"/>
              <a:t>Parameters: App name, RAM percentage, ROM percentage</a:t>
            </a:r>
            <a:endParaRPr lang="en-US"/>
          </a:p>
          <a:p>
            <a:pPr marL="383540" indent="-383540"/>
            <a:r>
              <a:rPr lang="en-US" sz="1300"/>
              <a:t> RAM and ROM Allocation: Based on the given percentages</a:t>
            </a:r>
          </a:p>
          <a:p>
            <a:pPr marL="383540" indent="-383540">
              <a:buFont typeface="Wingdings" panose="05000000000000000000" pitchFamily="2" charset="2"/>
              <a:buChar char="v"/>
            </a:pPr>
            <a:r>
              <a:rPr lang="en-US" sz="1300"/>
              <a:t>  installation Process:- </a:t>
            </a:r>
          </a:p>
          <a:p>
            <a:pPr marL="383540" indent="-383540">
              <a:buSzPct val="170000"/>
              <a:buFont typeface="Wingdings" panose="05000000000000000000" pitchFamily="2" charset="2"/>
              <a:buChar char="§"/>
            </a:pPr>
            <a:r>
              <a:rPr lang="en-US" sz="1300"/>
              <a:t>Checks for valid memory percentages before installation</a:t>
            </a:r>
          </a:p>
          <a:p>
            <a:pPr marL="383540" indent="-383540"/>
            <a:r>
              <a:rPr lang="en-US" sz="1300"/>
              <a:t> Allocates memory if available, updates memory usage</a:t>
            </a:r>
          </a:p>
          <a:p>
            <a:pPr marL="383540" indent="-383540">
              <a:buFont typeface="Wingdings" panose="05000000000000000000" pitchFamily="2" charset="2"/>
              <a:buChar char="v"/>
            </a:pPr>
            <a:r>
              <a:rPr lang="en-US" sz="1300"/>
              <a:t>Optimization:-</a:t>
            </a:r>
          </a:p>
          <a:p>
            <a:pPr marL="383540" indent="-383540">
              <a:buSzPct val="170000"/>
              <a:buFont typeface="Wingdings" panose="05000000000000000000" pitchFamily="2" charset="2"/>
              <a:buChar char="§"/>
            </a:pPr>
            <a:r>
              <a:rPr lang="en-US" sz="1300"/>
              <a:t> Efficiently allocates memory for apps while considering available resources</a:t>
            </a:r>
          </a:p>
          <a:p>
            <a:pPr marL="383540" indent="-383540"/>
            <a:r>
              <a:rPr lang="en-US" sz="1300"/>
              <a:t> Ensures apps are installed within the allocated memory limits</a:t>
            </a:r>
            <a:endParaRPr lang="en-IN" sz="1300"/>
          </a:p>
        </p:txBody>
      </p:sp>
    </p:spTree>
    <p:extLst>
      <p:ext uri="{BB962C8B-B14F-4D97-AF65-F5344CB8AC3E}">
        <p14:creationId xmlns:p14="http://schemas.microsoft.com/office/powerpoint/2010/main" val="513891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wipe(down)">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wipe(down)">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wipe(down)">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wipe(down)">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wipe(down)">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wipe(down)">
                                      <p:cBhvr>
                                        <p:cTn id="72"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71af3243-3dd4-4a8d-8c0d-dd76da1f02a5"/>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854</Words>
  <Application>Microsoft Office PowerPoint</Application>
  <PresentationFormat>Widescreen</PresentationFormat>
  <Paragraphs>87</Paragraphs>
  <Slides>12</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20" baseType="lpstr">
      <vt:lpstr>Bahnschrift SemiLight SemiConde</vt:lpstr>
      <vt:lpstr>Berlin Sans FB Demi</vt:lpstr>
      <vt:lpstr>Calibri</vt:lpstr>
      <vt:lpstr>Franklin Gothic Book</vt:lpstr>
      <vt:lpstr>Söhne</vt:lpstr>
      <vt:lpstr>Wingdings</vt:lpstr>
      <vt:lpstr>Crop</vt:lpstr>
      <vt:lpstr>Packager Shell Object</vt:lpstr>
      <vt:lpstr>App Installation and Memory Utilization in Different Phone Models</vt:lpstr>
      <vt:lpstr>MEMBERS OF THE GROUP :</vt:lpstr>
      <vt:lpstr>Table of Contents :-</vt:lpstr>
      <vt:lpstr>INTRODUCTION TO THE TOPIC :</vt:lpstr>
      <vt:lpstr>OVERVIEW OF THE TOPIC :</vt:lpstr>
      <vt:lpstr>CODE EXPLANATION OF PHONE CLASS :</vt:lpstr>
      <vt:lpstr>CODE EXPLANATION OF DERIVED CLASS :</vt:lpstr>
      <vt:lpstr>CODE EXPLANATION - Memory Allocation Logic :</vt:lpstr>
      <vt:lpstr>CODE EXPLANATION - App Installation Process :</vt:lpstr>
      <vt:lpstr>CODE :-</vt:lpstr>
      <vt:lpstr>CONCLUSION :-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Memory optimization for smartphone</dc:title>
  <dc:creator>Praneeth Bulusu</dc:creator>
  <cp:lastModifiedBy>Praneeth Bulusu</cp:lastModifiedBy>
  <cp:revision>2</cp:revision>
  <dcterms:created xsi:type="dcterms:W3CDTF">2023-11-19T05:44:09Z</dcterms:created>
  <dcterms:modified xsi:type="dcterms:W3CDTF">2023-12-09T19:31:42Z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